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4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0336AA-AB8B-43FA-ACB5-B2C35DB70B9E}" type="datetimeFigureOut">
              <a:rPr lang="hu-HU" smtClean="0"/>
              <a:pPr/>
              <a:t>2014.04.27.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85A8E2-D1D0-4790-BD15-B90B7A5C98B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dr. Farkas Ádám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egyetemi tanársegéd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SZE DFK JTT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Autofit/>
          </a:bodyPr>
          <a:lstStyle/>
          <a:p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Modern magyar polgári </a:t>
            </a:r>
            <a:r>
              <a:rPr lang="hu-HU" sz="7200" smtClean="0">
                <a:latin typeface="Times New Roman" pitchFamily="18" charset="0"/>
                <a:cs typeface="Times New Roman" pitchFamily="18" charset="0"/>
              </a:rPr>
              <a:t>eljárásjog vázlata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hu-HU" sz="2800" dirty="0" smtClean="0"/>
              <a:t>Az anyagi jog szabályainak érvényesítését garantáló eljárásrend szabályainak összessége.</a:t>
            </a:r>
          </a:p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Lényegét tekintve az anyagi jog érvényesülésének garanciája.</a:t>
            </a:r>
          </a:p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Az eljárásjog szabályai határozzák meg, hogy az anyagi jogi normákat mely szervek, vagy hatóságok, milyen eljárásban, milyen eljárási cselekmények alkalmazásával, milyen rendben, milyen személyi kör közreműködésével biztosítják.</a:t>
            </a:r>
          </a:p>
          <a:p>
            <a:endParaRPr lang="hu-HU" sz="2800" dirty="0" smtClean="0"/>
          </a:p>
        </p:txBody>
      </p:sp>
      <p:sp>
        <p:nvSpPr>
          <p:cNvPr id="7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hu-HU" dirty="0" smtClean="0"/>
              <a:t>Mi az eljárásjog?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hu-HU" sz="2800" dirty="0" smtClean="0"/>
              <a:t>A polgári eljárás és a magánjog kodifikációja a reformkor óta napirenden volt.</a:t>
            </a:r>
          </a:p>
          <a:p>
            <a:pPr algn="just"/>
            <a:r>
              <a:rPr lang="hu-HU" sz="2800" dirty="0" smtClean="0"/>
              <a:t>A szocialista időszakig anyagi magánjogi kódex nem született.</a:t>
            </a:r>
          </a:p>
          <a:p>
            <a:pPr algn="just"/>
            <a:r>
              <a:rPr lang="hu-HU" sz="2800" dirty="0" smtClean="0"/>
              <a:t>Előzmények, kísérletek:</a:t>
            </a:r>
          </a:p>
          <a:p>
            <a:pPr lvl="1" algn="just"/>
            <a:r>
              <a:rPr lang="hu-HU" dirty="0" smtClean="0"/>
              <a:t>1848. évi 25. tc. az ősiség eltörlése miatt deklarálja a polgári kodifikáció szükségességét</a:t>
            </a:r>
          </a:p>
          <a:p>
            <a:pPr lvl="1" algn="just"/>
            <a:r>
              <a:rPr lang="hu-HU" dirty="0" smtClean="0"/>
              <a:t>1852. OPTK</a:t>
            </a:r>
          </a:p>
          <a:p>
            <a:pPr lvl="1" algn="just"/>
            <a:r>
              <a:rPr lang="hu-HU" dirty="0" smtClean="0"/>
              <a:t>1869 után résztervezetek</a:t>
            </a:r>
          </a:p>
          <a:p>
            <a:pPr lvl="1" algn="just"/>
            <a:r>
              <a:rPr lang="hu-HU" dirty="0" smtClean="0"/>
              <a:t>1900 évi javaslat</a:t>
            </a:r>
          </a:p>
          <a:p>
            <a:pPr lvl="1" algn="just"/>
            <a:r>
              <a:rPr lang="hu-HU" dirty="0" smtClean="0"/>
              <a:t>1913. évi tervezet</a:t>
            </a:r>
          </a:p>
          <a:p>
            <a:pPr lvl="1" algn="just"/>
            <a:r>
              <a:rPr lang="hu-HU" dirty="0" smtClean="0"/>
              <a:t>1928 évi javaslat (MTJ) – bírói jogalkalmazás</a:t>
            </a:r>
          </a:p>
          <a:p>
            <a:pPr algn="just"/>
            <a:endParaRPr lang="hu-HU" sz="2800" dirty="0" smtClean="0"/>
          </a:p>
          <a:p>
            <a:pPr algn="just"/>
            <a:endParaRPr lang="hu-HU" sz="2800" dirty="0" smtClean="0"/>
          </a:p>
        </p:txBody>
      </p:sp>
      <p:sp>
        <p:nvSpPr>
          <p:cNvPr id="7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hu-HU" dirty="0" smtClean="0"/>
              <a:t>Magánjogi anomáliák?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800" dirty="0" smtClean="0"/>
              <a:t>Ezzel szemben a perjog terén érdemi kodifikáció indul.</a:t>
            </a:r>
          </a:p>
          <a:p>
            <a:pPr lvl="1" algn="just"/>
            <a:r>
              <a:rPr lang="hu-HU" dirty="0" smtClean="0"/>
              <a:t>Polgári törvénykezési rendtartásról szóló 1868. évi 54. tc.:</a:t>
            </a:r>
          </a:p>
          <a:p>
            <a:pPr lvl="1" algn="just"/>
            <a:r>
              <a:rPr lang="hu-HU" dirty="0" smtClean="0"/>
              <a:t>írásbeliség,</a:t>
            </a:r>
          </a:p>
          <a:p>
            <a:pPr lvl="1" algn="just"/>
            <a:r>
              <a:rPr lang="hu-HU" dirty="0" smtClean="0"/>
              <a:t>periratok szerinti pertagolás,</a:t>
            </a:r>
          </a:p>
          <a:p>
            <a:pPr lvl="1" algn="just"/>
            <a:r>
              <a:rPr lang="hu-HU" dirty="0" smtClean="0"/>
              <a:t>iratok alapján ítélt a bíróság,</a:t>
            </a:r>
          </a:p>
          <a:p>
            <a:pPr lvl="1" algn="just"/>
            <a:r>
              <a:rPr lang="hu-HU" dirty="0" smtClean="0"/>
              <a:t>felek kérelmére indul,</a:t>
            </a:r>
          </a:p>
          <a:p>
            <a:pPr lvl="1" algn="just"/>
            <a:r>
              <a:rPr lang="hu-HU" dirty="0" smtClean="0"/>
              <a:t>előzetes – büntető kérdés esetén – felfüggesztik az eljárást,</a:t>
            </a:r>
          </a:p>
          <a:p>
            <a:pPr lvl="1" algn="just"/>
            <a:r>
              <a:rPr lang="hu-HU" dirty="0" smtClean="0"/>
              <a:t>Jogegyenlőség (nincs rendi tagozódás),</a:t>
            </a:r>
          </a:p>
          <a:p>
            <a:pPr lvl="1" algn="just"/>
            <a:r>
              <a:rPr lang="hu-HU" dirty="0" smtClean="0"/>
              <a:t>sommás – egyesbírói – vagy rendes – tanácsi – eljárás,</a:t>
            </a:r>
          </a:p>
          <a:p>
            <a:pPr lvl="1" algn="just"/>
            <a:r>
              <a:rPr lang="hu-HU" dirty="0" smtClean="0"/>
              <a:t>nyilvános eljárás,</a:t>
            </a:r>
          </a:p>
          <a:p>
            <a:pPr lvl="1" algn="just"/>
            <a:r>
              <a:rPr lang="hu-HU" dirty="0" smtClean="0"/>
              <a:t>fellebbezés mellett semmisségi panasz, stb.)</a:t>
            </a:r>
          </a:p>
          <a:p>
            <a:pPr algn="just"/>
            <a:r>
              <a:rPr lang="hu-HU" sz="2800" dirty="0" smtClean="0"/>
              <a:t>Számos különös per (váltó, kereskedelem, házasság, bányajog külön rendeletekben, vagy idejétmúlt szabályokban rendezve).</a:t>
            </a:r>
          </a:p>
        </p:txBody>
      </p:sp>
      <p:sp>
        <p:nvSpPr>
          <p:cNvPr id="7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hu-HU" dirty="0" smtClean="0"/>
              <a:t>Magánjogi anomáliák?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hu-HU" sz="2800" dirty="0" smtClean="0"/>
              <a:t>1911-ben ezért lesz szükséges új perrendtartás megalkotása (1911. évi 1. tc. PP.)</a:t>
            </a:r>
          </a:p>
          <a:p>
            <a:pPr lvl="1" algn="just"/>
            <a:r>
              <a:rPr lang="hu-HU" dirty="0" smtClean="0"/>
              <a:t>Közvetlenség,</a:t>
            </a:r>
          </a:p>
          <a:p>
            <a:pPr lvl="1" algn="just"/>
            <a:r>
              <a:rPr lang="hu-HU" sz="2800" dirty="0" smtClean="0"/>
              <a:t>Szóbeliség</a:t>
            </a:r>
          </a:p>
          <a:p>
            <a:pPr lvl="1" algn="just"/>
            <a:r>
              <a:rPr lang="hu-HU" sz="2800" dirty="0" smtClean="0"/>
              <a:t>Nyilvánosság</a:t>
            </a:r>
          </a:p>
          <a:p>
            <a:pPr lvl="1" algn="just"/>
            <a:r>
              <a:rPr lang="hu-HU" sz="2800" dirty="0" smtClean="0"/>
              <a:t>Rendelkezési elv (felek kérelméhez kötött, fő szabály szerint nincs </a:t>
            </a:r>
            <a:r>
              <a:rPr lang="hu-HU" sz="2800" dirty="0" err="1" smtClean="0"/>
              <a:t>hivatalbóliság</a:t>
            </a:r>
            <a:r>
              <a:rPr lang="hu-HU" sz="2800" dirty="0" smtClean="0"/>
              <a:t>)</a:t>
            </a:r>
          </a:p>
          <a:p>
            <a:pPr lvl="1" algn="just"/>
            <a:r>
              <a:rPr lang="hu-HU" sz="2800" dirty="0" smtClean="0"/>
              <a:t>Tárgyalási elv</a:t>
            </a:r>
          </a:p>
          <a:p>
            <a:pPr lvl="1" algn="just"/>
            <a:r>
              <a:rPr lang="hu-HU" sz="2800" dirty="0" smtClean="0"/>
              <a:t>Bizonyítékok szabad mérlegelésének elve</a:t>
            </a:r>
          </a:p>
          <a:p>
            <a:pPr algn="just"/>
            <a:r>
              <a:rPr lang="hu-HU" sz="3000" dirty="0" smtClean="0"/>
              <a:t>Per szakaszai: (1) perfelvételi tárgyalás (2) érdemi tárgyalás.</a:t>
            </a:r>
          </a:p>
        </p:txBody>
      </p:sp>
      <p:sp>
        <p:nvSpPr>
          <p:cNvPr id="7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hu-HU" dirty="0" smtClean="0"/>
              <a:t>1911-es polgári perrendtartás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hu-HU" sz="2800" dirty="0" smtClean="0"/>
              <a:t>A közvetlen bizonyítás eszközei (1) tanúk, (2) okiratok, (3) szakértők, (4) szemle, (5) eskü alatti kihallgatás, (6) fél esküje.</a:t>
            </a:r>
          </a:p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Ítéletformák:</a:t>
            </a:r>
          </a:p>
          <a:p>
            <a:pPr lvl="1" algn="just"/>
            <a:r>
              <a:rPr lang="hu-HU" sz="2800" dirty="0" smtClean="0"/>
              <a:t>(1) végítélet (minden kérdésre)</a:t>
            </a:r>
          </a:p>
          <a:p>
            <a:pPr lvl="1" algn="just"/>
            <a:r>
              <a:rPr lang="hu-HU" sz="2800" dirty="0" smtClean="0"/>
              <a:t>(2) elkülönített végítélet (egy fél kérdései)</a:t>
            </a:r>
          </a:p>
          <a:p>
            <a:pPr lvl="1" algn="just"/>
            <a:r>
              <a:rPr lang="hu-HU" sz="2800" dirty="0" smtClean="0"/>
              <a:t>(3) részítélet (egyes követelésekre)</a:t>
            </a:r>
          </a:p>
          <a:p>
            <a:pPr lvl="1" algn="just"/>
            <a:r>
              <a:rPr lang="hu-HU" sz="2800" dirty="0" smtClean="0"/>
              <a:t>(4) közbenső ítélet (egész kereset egyes kérdéseiről)</a:t>
            </a:r>
          </a:p>
          <a:p>
            <a:pPr algn="just"/>
            <a:endParaRPr lang="hu-HU" sz="3000" dirty="0" smtClean="0"/>
          </a:p>
        </p:txBody>
      </p:sp>
      <p:sp>
        <p:nvSpPr>
          <p:cNvPr id="7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hu-HU" dirty="0" smtClean="0"/>
              <a:t>1911-es polgári perrendtartás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800" dirty="0" smtClean="0"/>
              <a:t>Jogorvoslatok:</a:t>
            </a:r>
          </a:p>
          <a:p>
            <a:pPr lvl="1" algn="just"/>
            <a:r>
              <a:rPr lang="hu-HU" dirty="0" smtClean="0"/>
              <a:t>(1) felfolyamodás (egyes bírósági végzések ellen)</a:t>
            </a:r>
          </a:p>
          <a:p>
            <a:pPr lvl="1" algn="just"/>
            <a:r>
              <a:rPr lang="hu-HU" dirty="0" smtClean="0"/>
              <a:t>(2) fellebbezés (járásbírósági és törvényszéki ítéletek ellen)</a:t>
            </a:r>
          </a:p>
          <a:p>
            <a:pPr lvl="1" algn="just"/>
            <a:r>
              <a:rPr lang="hu-HU" dirty="0" smtClean="0"/>
              <a:t>(3) felülvizsgálat (a fellebbezési fórum nem jogerős ítélete elleni perorvoslat)</a:t>
            </a:r>
          </a:p>
          <a:p>
            <a:pPr lvl="1" algn="just"/>
            <a:r>
              <a:rPr lang="hu-HU" dirty="0" smtClean="0"/>
              <a:t>(5) perújítás (meghatározott törvényességi okok miatt)</a:t>
            </a:r>
          </a:p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Különleges perek:</a:t>
            </a:r>
          </a:p>
          <a:p>
            <a:pPr lvl="1" algn="just"/>
            <a:r>
              <a:rPr lang="hu-HU" sz="2800" dirty="0" smtClean="0"/>
              <a:t>(1) telekkönyvi per</a:t>
            </a:r>
          </a:p>
          <a:p>
            <a:pPr lvl="1" algn="just"/>
            <a:r>
              <a:rPr lang="hu-HU" sz="2800" dirty="0" smtClean="0"/>
              <a:t>(2) bányaper,</a:t>
            </a:r>
          </a:p>
          <a:p>
            <a:pPr lvl="1" algn="just"/>
            <a:r>
              <a:rPr lang="hu-HU" sz="2800" dirty="0" smtClean="0"/>
              <a:t>(3) </a:t>
            </a:r>
            <a:r>
              <a:rPr lang="hu-HU" sz="2800" dirty="0" err="1" smtClean="0"/>
              <a:t>választottbíráskodási</a:t>
            </a:r>
            <a:r>
              <a:rPr lang="hu-HU" sz="2800" dirty="0" smtClean="0"/>
              <a:t> perek,</a:t>
            </a:r>
          </a:p>
          <a:p>
            <a:pPr lvl="1" algn="just"/>
            <a:r>
              <a:rPr lang="hu-HU" sz="2800" dirty="0" smtClean="0"/>
              <a:t>(4) községi bíráskodás</a:t>
            </a:r>
          </a:p>
          <a:p>
            <a:pPr algn="just"/>
            <a:endParaRPr lang="hu-HU" sz="3000" dirty="0" smtClean="0"/>
          </a:p>
        </p:txBody>
      </p:sp>
      <p:sp>
        <p:nvSpPr>
          <p:cNvPr id="7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hu-HU" dirty="0" smtClean="0"/>
              <a:t>1911-es polgári perrendtartás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2"/>
          <p:cNvSpPr>
            <a:spLocks noGrp="1"/>
          </p:cNvSpPr>
          <p:nvPr>
            <p:ph type="title"/>
          </p:nvPr>
        </p:nvSpPr>
        <p:spPr>
          <a:xfrm>
            <a:off x="857224" y="1714488"/>
            <a:ext cx="7358114" cy="2000264"/>
          </a:xfrm>
        </p:spPr>
        <p:txBody>
          <a:bodyPr>
            <a:normAutofit/>
          </a:bodyPr>
          <a:lstStyle/>
          <a:p>
            <a:pPr algn="ctr"/>
            <a:r>
              <a:rPr lang="hu-HU" sz="5400" dirty="0" smtClean="0"/>
              <a:t>Köszönöm a megtisztelő figyelmet!</a:t>
            </a:r>
            <a:endParaRPr lang="hu-H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447</Words>
  <Application>Microsoft Office PowerPoint</Application>
  <PresentationFormat>Diavetítés a képernyőre (4:3 oldalarány)</PresentationFormat>
  <Paragraphs>63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Papír</vt:lpstr>
      <vt:lpstr>Modern magyar polgári eljárásjog vázlata</vt:lpstr>
      <vt:lpstr>Mi az eljárásjog?</vt:lpstr>
      <vt:lpstr>Magánjogi anomáliák?</vt:lpstr>
      <vt:lpstr>Magánjogi anomáliák?</vt:lpstr>
      <vt:lpstr>1911-es polgári perrendtartás</vt:lpstr>
      <vt:lpstr>1911-es polgári perrendtartás</vt:lpstr>
      <vt:lpstr>1911-es polgári perrendtartás</vt:lpstr>
      <vt:lpstr>Köszönöm a megtisztelő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Feudális magánjog fogalma, jellemző vonásai</dc:title>
  <dc:creator>dr. Farkas Ádám</dc:creator>
  <cp:lastModifiedBy>dr. Farkas Ádám</cp:lastModifiedBy>
  <cp:revision>9</cp:revision>
  <dcterms:created xsi:type="dcterms:W3CDTF">2014-04-11T18:21:14Z</dcterms:created>
  <dcterms:modified xsi:type="dcterms:W3CDTF">2014-04-27T08:09:08Z</dcterms:modified>
</cp:coreProperties>
</file>