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69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Csoportba foglalás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zabadkézi sokszög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Egyenes összekötő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11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2022D1-C407-4C67-A306-473C085604B9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12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u-HU" dirty="0"/>
          </a:p>
        </p:txBody>
      </p:sp>
      <p:sp>
        <p:nvSpPr>
          <p:cNvPr id="13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2782A8-0090-4D2E-AE1E-C8C768F60CC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0881-339A-42C7-8E13-E16BE55E6ACF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F7D8-848D-4596-BC77-3D1E9F6FBE3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E27A-E65E-4677-B6CC-C36343DA71D4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3CF16-A684-4954-8DCD-FB55A5D8A6B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6C93-E64E-41B7-AFA8-71C46ACD2992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E033-EC15-43BB-9F1D-9D46CFA8EAC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ávnyí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ávnyí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C60D00-9742-4C51-BEC4-8E6F535DDCE7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C0B894-BEAE-4C17-B8A5-F6A6B172761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FFD869-E787-43ED-AD4B-4B904A50F7A7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21449E-0079-48BF-8E0A-963AB0A9DB1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C97995-773D-443B-86C2-4945F7F62660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09A949-8B3B-4D3A-8B0E-B636EAF7757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E53DCA-C444-4830-8D4A-FACAC81C4DEB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39E005-E72B-4578-8229-C8960981911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6D5D-19E8-4187-BB22-419290931863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8C4E-901E-4622-B200-9B75A025676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60778-569A-4071-B489-CBA5AB1E5B9F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07CACE-3DDA-452A-9CDF-9105A675B77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zabadkézi sokszög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Derékszögű háromszög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ávnyí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ávnyí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7ED872C-B01A-4ACF-B96B-8D4D084511E1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hu-HU" dirty="0"/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5668EE-E796-4EE9-976D-6C48C87CD5B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28BDAD-61A1-41E9-95EB-DE71428CE8E4}" type="datetimeFigureOut">
              <a:rPr lang="hu-HU"/>
              <a:pPr>
                <a:defRPr/>
              </a:pPr>
              <a:t>2014.09.16.</a:t>
            </a:fld>
            <a:endParaRPr lang="hu-HU" dirty="0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u-HU" dirty="0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A4ED08D-E25C-4C9A-AED3-EFACF7C73A2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Csoportba foglalás 11"/>
          <p:cNvGrpSpPr>
            <a:grpSpLocks/>
          </p:cNvGrpSpPr>
          <p:nvPr/>
        </p:nvGrpSpPr>
        <p:grpSpPr bwMode="auto">
          <a:xfrm>
            <a:off x="4633913" y="0"/>
            <a:ext cx="4510087" cy="1073150"/>
            <a:chOff x="4633913" y="-2373"/>
            <a:chExt cx="4510087" cy="1073919"/>
          </a:xfrm>
        </p:grpSpPr>
        <p:sp>
          <p:nvSpPr>
            <p:cNvPr id="13" name="Derékszögű háromszög 12"/>
            <p:cNvSpPr/>
            <p:nvPr/>
          </p:nvSpPr>
          <p:spPr>
            <a:xfrm rot="10800000">
              <a:off x="4633913" y="-2373"/>
              <a:ext cx="4500562" cy="900758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/>
            </a:p>
          </p:txBody>
        </p:sp>
        <p:sp>
          <p:nvSpPr>
            <p:cNvPr id="14" name="Derékszögű háromszög 13"/>
            <p:cNvSpPr/>
            <p:nvPr/>
          </p:nvSpPr>
          <p:spPr>
            <a:xfrm rot="10800000">
              <a:off x="5214938" y="-784"/>
              <a:ext cx="3643312" cy="929352"/>
            </a:xfrm>
            <a:prstGeom prst="rtTriangl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/>
            </a:p>
          </p:txBody>
        </p:sp>
        <p:sp>
          <p:nvSpPr>
            <p:cNvPr id="15" name="Derékszögű háromszög 14"/>
            <p:cNvSpPr/>
            <p:nvPr/>
          </p:nvSpPr>
          <p:spPr>
            <a:xfrm rot="10800000">
              <a:off x="5786438" y="-784"/>
              <a:ext cx="3357562" cy="1072330"/>
            </a:xfrm>
            <a:prstGeom prst="rtTriangl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/>
            </a:p>
          </p:txBody>
        </p:sp>
      </p:grp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Római Birodalom bukása</a:t>
            </a:r>
            <a:br>
              <a:rPr lang="hu-HU" dirty="0" smtClean="0"/>
            </a:br>
            <a:r>
              <a:rPr lang="hu-HU" dirty="0" smtClean="0"/>
              <a:t>A birodalom utódállami</a:t>
            </a:r>
            <a:br>
              <a:rPr lang="hu-HU" dirty="0" smtClean="0"/>
            </a:br>
            <a:r>
              <a:rPr lang="hu-HU" dirty="0" smtClean="0"/>
              <a:t>Frank állam</a:t>
            </a:r>
            <a:br>
              <a:rPr lang="hu-HU" dirty="0" smtClean="0"/>
            </a:br>
            <a:r>
              <a:rPr lang="hu-HU" dirty="0" smtClean="0"/>
              <a:t>Hűbériség</a:t>
            </a:r>
            <a:br>
              <a:rPr lang="hu-HU" dirty="0" smtClean="0"/>
            </a:br>
            <a:r>
              <a:rPr lang="hu-HU" dirty="0" smtClean="0"/>
              <a:t>Karoling Birodalom és utódállamai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i="1" dirty="0" smtClean="0"/>
              <a:t>„Éljen Krisztus, ki a frankokat szereti. Oltalmazza meg királyságukat. Töltse el vezéreiket kegyelmének világosságával... Jézus Krisztus a Föld uralkodóinak legfőbb uralkodója, jóságában adja meg nekik a béke örömét és boldogságát. Mert ez ama vitéz és bátor nemzet, amely fegyverrel kezében rázta le magáról a rómaiak elviselhetetlen igáját.” </a:t>
            </a:r>
            <a:r>
              <a:rPr lang="hu-HU" sz="2400" dirty="0" smtClean="0"/>
              <a:t>– részlet száli frankok törvénykönyvéből, a „</a:t>
            </a:r>
            <a:r>
              <a:rPr lang="hu-HU" sz="2400" dirty="0" err="1" smtClean="0"/>
              <a:t>Lex</a:t>
            </a:r>
            <a:r>
              <a:rPr lang="hu-HU" sz="2400" dirty="0" smtClean="0"/>
              <a:t> </a:t>
            </a:r>
            <a:r>
              <a:rPr lang="hu-HU" sz="2400" dirty="0" err="1" smtClean="0"/>
              <a:t>Salica</a:t>
            </a:r>
            <a:r>
              <a:rPr lang="hu-HU" sz="2400" dirty="0" smtClean="0"/>
              <a:t>”</a:t>
            </a:r>
            <a:r>
              <a:rPr lang="hu-HU" sz="2400" dirty="0" err="1" smtClean="0"/>
              <a:t>-ból</a:t>
            </a:r>
            <a:r>
              <a:rPr lang="hu-HU" sz="2400" dirty="0" smtClean="0"/>
              <a:t> (418-ból; ez a forrás 481-511; később Nagy Károly megújította </a:t>
            </a:r>
            <a:r>
              <a:rPr lang="hu-HU" sz="2400" dirty="0" err="1" smtClean="0"/>
              <a:t>Lex</a:t>
            </a:r>
            <a:r>
              <a:rPr lang="hu-HU" sz="2400" dirty="0" smtClean="0"/>
              <a:t> </a:t>
            </a:r>
            <a:r>
              <a:rPr lang="hu-HU" sz="2400" dirty="0" err="1" smtClean="0"/>
              <a:t>Salica</a:t>
            </a:r>
            <a:r>
              <a:rPr lang="hu-HU" sz="2400" dirty="0" smtClean="0"/>
              <a:t> </a:t>
            </a:r>
            <a:r>
              <a:rPr lang="hu-HU" sz="2400" dirty="0" err="1" smtClean="0"/>
              <a:t>Emendata</a:t>
            </a:r>
            <a:r>
              <a:rPr lang="hu-HU" sz="2400" dirty="0" smtClean="0"/>
              <a:t> néven)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err="1" smtClean="0"/>
              <a:t>Lex</a:t>
            </a:r>
            <a:r>
              <a:rPr lang="hu-HU" dirty="0" smtClean="0"/>
              <a:t> </a:t>
            </a:r>
            <a:r>
              <a:rPr lang="hu-HU" dirty="0" err="1" smtClean="0"/>
              <a:t>Salica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214942" y="1481138"/>
            <a:ext cx="3471858" cy="4525962"/>
          </a:xfrm>
        </p:spPr>
        <p:txBody>
          <a:bodyPr/>
          <a:lstStyle/>
          <a:p>
            <a:r>
              <a:rPr lang="hu-HU" sz="2000" dirty="0" smtClean="0"/>
              <a:t>Fiai négy részre osztják a királyságot</a:t>
            </a:r>
          </a:p>
          <a:p>
            <a:r>
              <a:rPr lang="hu-HU" sz="2000" dirty="0" smtClean="0"/>
              <a:t>További terjeszkedések</a:t>
            </a:r>
          </a:p>
          <a:p>
            <a:r>
              <a:rPr lang="hu-HU" sz="2000" dirty="0" smtClean="0"/>
              <a:t>I. </a:t>
            </a:r>
            <a:r>
              <a:rPr lang="hu-HU" sz="2000" dirty="0" err="1" smtClean="0"/>
              <a:t>Chlothar</a:t>
            </a:r>
            <a:r>
              <a:rPr lang="hu-HU" sz="2000" dirty="0" smtClean="0"/>
              <a:t> is meghalt (561) utolsó élő fia után három részre szakadás (Burgundia, </a:t>
            </a:r>
            <a:r>
              <a:rPr lang="hu-HU" sz="2000" dirty="0" err="1" smtClean="0"/>
              <a:t>Austrasia</a:t>
            </a:r>
            <a:r>
              <a:rPr lang="hu-HU" sz="2000" dirty="0" smtClean="0"/>
              <a:t>, </a:t>
            </a:r>
            <a:r>
              <a:rPr lang="hu-HU" sz="2000" dirty="0" err="1" smtClean="0"/>
              <a:t>Neustria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Dagobert (628-638) átmeneti rend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Klodvig halála után</a:t>
            </a:r>
            <a:endParaRPr lang="hu-HU" dirty="0"/>
          </a:p>
        </p:txBody>
      </p:sp>
      <p:pic>
        <p:nvPicPr>
          <p:cNvPr id="7" name="Kép 6" descr="neust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4357718" cy="3857652"/>
          </a:xfrm>
          <a:prstGeom prst="rect">
            <a:avLst/>
          </a:prstGeom>
        </p:spPr>
      </p:pic>
      <p:pic>
        <p:nvPicPr>
          <p:cNvPr id="8" name="Kép 7" descr="saroklog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071934" y="1481138"/>
            <a:ext cx="4614866" cy="5091134"/>
          </a:xfrm>
        </p:spPr>
        <p:txBody>
          <a:bodyPr/>
          <a:lstStyle/>
          <a:p>
            <a:r>
              <a:rPr lang="hu-HU" sz="1800" b="1" dirty="0" smtClean="0"/>
              <a:t>Pippin</a:t>
            </a:r>
            <a:r>
              <a:rPr lang="hu-HU" sz="2000" dirty="0" smtClean="0"/>
              <a:t>, </a:t>
            </a:r>
            <a:r>
              <a:rPr lang="hu-HU" sz="1400" dirty="0" err="1" smtClean="0"/>
              <a:t>austrasia</a:t>
            </a:r>
            <a:r>
              <a:rPr lang="hu-HU" sz="1400" dirty="0" smtClean="0"/>
              <a:t> </a:t>
            </a:r>
            <a:r>
              <a:rPr lang="hu-HU" sz="1400" dirty="0" err="1" smtClean="0"/>
              <a:t>majordomus</a:t>
            </a:r>
            <a:r>
              <a:rPr lang="hu-HU" sz="1400" dirty="0" smtClean="0"/>
              <a:t> 687-ben legyőzte </a:t>
            </a:r>
            <a:r>
              <a:rPr lang="hu-HU" sz="1400" dirty="0" err="1" smtClean="0"/>
              <a:t>Neustriát</a:t>
            </a:r>
            <a:endParaRPr lang="hu-HU" sz="1400" dirty="0" smtClean="0"/>
          </a:p>
          <a:p>
            <a:r>
              <a:rPr lang="hu-HU" sz="1800" b="1" dirty="0" smtClean="0"/>
              <a:t>Martell Károly (714-741)</a:t>
            </a:r>
          </a:p>
          <a:p>
            <a:pPr lvl="1"/>
            <a:r>
              <a:rPr lang="hu-HU" sz="1400" dirty="0" smtClean="0"/>
              <a:t>Pippin törvénytelen fia</a:t>
            </a:r>
          </a:p>
          <a:p>
            <a:pPr lvl="1"/>
            <a:r>
              <a:rPr lang="hu-HU" sz="1400" dirty="0" smtClean="0"/>
              <a:t>732 Poitiers győzelem az arabok felett</a:t>
            </a:r>
          </a:p>
          <a:p>
            <a:pPr lvl="1"/>
            <a:r>
              <a:rPr lang="hu-HU" sz="1400" dirty="0" smtClean="0"/>
              <a:t>Burgundiát és Provence meghódítása</a:t>
            </a:r>
          </a:p>
          <a:p>
            <a:pPr lvl="1"/>
            <a:r>
              <a:rPr lang="hu-HU" sz="1400" dirty="0" smtClean="0"/>
              <a:t>Kereszténység védelmezője</a:t>
            </a:r>
          </a:p>
          <a:p>
            <a:r>
              <a:rPr lang="hu-HU" sz="1800" b="1" dirty="0" smtClean="0"/>
              <a:t>Kis Pippin (741-768)</a:t>
            </a:r>
          </a:p>
          <a:p>
            <a:pPr lvl="1"/>
            <a:r>
              <a:rPr lang="hu-HU" sz="1400" dirty="0" smtClean="0"/>
              <a:t>Longobárdok fenyegetik a pápa hatalmát</a:t>
            </a:r>
          </a:p>
          <a:p>
            <a:pPr lvl="1"/>
            <a:r>
              <a:rPr lang="hu-HU" sz="1400" dirty="0" smtClean="0"/>
              <a:t>751-ben kolostorba </a:t>
            </a:r>
            <a:r>
              <a:rPr lang="hu-HU" sz="1400" dirty="0" err="1" smtClean="0"/>
              <a:t>záratja</a:t>
            </a:r>
            <a:r>
              <a:rPr lang="hu-HU" sz="1400" dirty="0" smtClean="0"/>
              <a:t> az utolsó Meroving uralkodót </a:t>
            </a:r>
          </a:p>
          <a:p>
            <a:pPr lvl="1"/>
            <a:r>
              <a:rPr lang="hu-HU" sz="1400" dirty="0" smtClean="0"/>
              <a:t>752 II. István pápa elismeri királynak (sőt Isten kegyelméből király Dei </a:t>
            </a:r>
            <a:r>
              <a:rPr lang="hu-HU" sz="1400" dirty="0" err="1" smtClean="0"/>
              <a:t>gratia</a:t>
            </a:r>
            <a:r>
              <a:rPr lang="hu-HU" sz="1400" dirty="0" smtClean="0"/>
              <a:t> rex)</a:t>
            </a:r>
          </a:p>
          <a:p>
            <a:pPr lvl="1"/>
            <a:r>
              <a:rPr lang="hu-HU" sz="1600" dirty="0" smtClean="0"/>
              <a:t>754 </a:t>
            </a:r>
            <a:r>
              <a:rPr lang="hu-HU" sz="1600" dirty="0" smtClean="0"/>
              <a:t>pápa </a:t>
            </a:r>
            <a:r>
              <a:rPr lang="hu-HU" sz="1600" dirty="0" smtClean="0"/>
              <a:t>elismeri örökösének gyermekeit; Pápai Állam megalapítása</a:t>
            </a:r>
          </a:p>
          <a:p>
            <a:pPr lvl="1"/>
            <a:r>
              <a:rPr lang="hu-HU" sz="1600" dirty="0" smtClean="0"/>
              <a:t>Két fiát </a:t>
            </a:r>
            <a:r>
              <a:rPr lang="hu-HU" sz="1600" dirty="0" err="1" smtClean="0"/>
              <a:t>Karlmannt</a:t>
            </a:r>
            <a:r>
              <a:rPr lang="hu-HU" sz="1600" dirty="0" smtClean="0"/>
              <a:t> és Károlyt életében megkoronázzák </a:t>
            </a:r>
          </a:p>
          <a:p>
            <a:r>
              <a:rPr lang="hu-HU" sz="1800" b="1" dirty="0" err="1" smtClean="0"/>
              <a:t>Karlmann</a:t>
            </a:r>
            <a:r>
              <a:rPr lang="hu-HU" sz="1800" b="1" dirty="0" smtClean="0"/>
              <a:t> (768-771)</a:t>
            </a:r>
            <a:endParaRPr lang="hu-HU" sz="1800" b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3600" dirty="0" smtClean="0"/>
              <a:t>Karoling-dinasztia </a:t>
            </a:r>
            <a:endParaRPr lang="hu-HU" sz="3600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martell 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1"/>
            <a:ext cx="3143272" cy="22145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85720" y="357187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Martell Károly síremléke, Párizs </a:t>
            </a:r>
            <a:r>
              <a:rPr lang="hu-HU" sz="900" dirty="0" err="1" smtClean="0"/>
              <a:t>Saint-Denis-Székesegyház</a:t>
            </a:r>
            <a:endParaRPr lang="hu-HU" sz="900" dirty="0"/>
          </a:p>
        </p:txBody>
      </p:sp>
      <p:pic>
        <p:nvPicPr>
          <p:cNvPr id="7" name="Kép 6" descr="kis pipp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929066"/>
            <a:ext cx="328614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214810" y="1481138"/>
            <a:ext cx="4471990" cy="4525962"/>
          </a:xfrm>
        </p:spPr>
        <p:txBody>
          <a:bodyPr/>
          <a:lstStyle/>
          <a:p>
            <a:r>
              <a:rPr lang="hu-HU" sz="1800" dirty="0" smtClean="0"/>
              <a:t>774 </a:t>
            </a:r>
            <a:r>
              <a:rPr lang="hu-HU" sz="1800" dirty="0" err="1" smtClean="0"/>
              <a:t>longobardok</a:t>
            </a:r>
            <a:r>
              <a:rPr lang="hu-HU" sz="1800" dirty="0" smtClean="0"/>
              <a:t> királya és rómaiak patríciusa</a:t>
            </a:r>
          </a:p>
          <a:p>
            <a:r>
              <a:rPr lang="hu-HU" sz="1800" dirty="0" smtClean="0"/>
              <a:t>Pireneusoktól délre spanyol őrgrófság megszervezése </a:t>
            </a:r>
          </a:p>
          <a:p>
            <a:r>
              <a:rPr lang="hu-HU" sz="1800" dirty="0" smtClean="0"/>
              <a:t>Bajor Hercegség vazallusa</a:t>
            </a:r>
          </a:p>
          <a:p>
            <a:r>
              <a:rPr lang="hu-HU" sz="1800" dirty="0" smtClean="0"/>
              <a:t>Körülbelül 770-800 szászok elleni háború</a:t>
            </a:r>
          </a:p>
          <a:p>
            <a:r>
              <a:rPr lang="hu-HU" sz="1800" dirty="0" smtClean="0"/>
              <a:t>Kárpát-medence meghódítása</a:t>
            </a:r>
          </a:p>
          <a:p>
            <a:r>
              <a:rPr lang="hu-HU" sz="1800" dirty="0" smtClean="0"/>
              <a:t>II. Leó pápa hűségesküt tesz </a:t>
            </a:r>
          </a:p>
          <a:p>
            <a:r>
              <a:rPr lang="hu-HU" sz="1800" dirty="0" smtClean="0"/>
              <a:t>800 december 25 császárrá koronázzák</a:t>
            </a:r>
          </a:p>
          <a:p>
            <a:r>
              <a:rPr lang="hu-HU" sz="1800" dirty="0" smtClean="0"/>
              <a:t>812 I. Mihály bizánci császár elismerte császárságát</a:t>
            </a:r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Nagy Károly (768-814)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307183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857752" y="1481138"/>
            <a:ext cx="3829048" cy="4525962"/>
          </a:xfrm>
        </p:spPr>
        <p:txBody>
          <a:bodyPr/>
          <a:lstStyle/>
          <a:p>
            <a:r>
              <a:rPr lang="hu-HU" sz="2000" dirty="0" smtClean="0"/>
              <a:t>Mintái: </a:t>
            </a:r>
          </a:p>
          <a:p>
            <a:pPr lvl="1"/>
            <a:r>
              <a:rPr lang="hu-HU" sz="1600" dirty="0" err="1" smtClean="0"/>
              <a:t>Commendatio</a:t>
            </a:r>
            <a:endParaRPr lang="hu-HU" sz="1600" dirty="0" smtClean="0"/>
          </a:p>
          <a:p>
            <a:pPr lvl="1"/>
            <a:r>
              <a:rPr lang="hu-HU" sz="1600" dirty="0" smtClean="0"/>
              <a:t>barbár királyok kísérete</a:t>
            </a:r>
          </a:p>
          <a:p>
            <a:r>
              <a:rPr lang="hu-HU" sz="2000" dirty="0" smtClean="0"/>
              <a:t>Meroving-kor:</a:t>
            </a:r>
          </a:p>
          <a:p>
            <a:pPr lvl="1"/>
            <a:r>
              <a:rPr lang="hu-HU" sz="1600" dirty="0" err="1" smtClean="0"/>
              <a:t>Commendatio</a:t>
            </a:r>
            <a:r>
              <a:rPr lang="hu-HU" sz="1600" dirty="0" smtClean="0"/>
              <a:t> </a:t>
            </a:r>
          </a:p>
          <a:p>
            <a:pPr lvl="2"/>
            <a:r>
              <a:rPr lang="hu-HU" sz="1400" dirty="0" smtClean="0"/>
              <a:t>differenciált rendszer:</a:t>
            </a:r>
          </a:p>
          <a:p>
            <a:pPr lvl="3"/>
            <a:r>
              <a:rPr lang="hu-HU" sz="1200" dirty="0" smtClean="0"/>
              <a:t>Herceg</a:t>
            </a:r>
          </a:p>
          <a:p>
            <a:pPr lvl="3"/>
            <a:r>
              <a:rPr lang="hu-HU" sz="1200" dirty="0" smtClean="0"/>
              <a:t>Gróf (</a:t>
            </a:r>
            <a:r>
              <a:rPr lang="hu-HU" sz="1200" dirty="0" err="1" smtClean="0"/>
              <a:t>comes</a:t>
            </a:r>
            <a:r>
              <a:rPr lang="hu-HU" sz="1200" dirty="0" smtClean="0"/>
              <a:t>)</a:t>
            </a:r>
          </a:p>
          <a:p>
            <a:pPr lvl="3"/>
            <a:r>
              <a:rPr lang="hu-HU" sz="1200" dirty="0" smtClean="0"/>
              <a:t>Márki</a:t>
            </a:r>
          </a:p>
          <a:p>
            <a:pPr lvl="3"/>
            <a:r>
              <a:rPr lang="hu-HU" sz="1200" dirty="0" err="1" smtClean="0"/>
              <a:t>Algróf</a:t>
            </a:r>
            <a:r>
              <a:rPr lang="hu-HU" sz="1200" dirty="0" smtClean="0"/>
              <a:t> (</a:t>
            </a:r>
            <a:r>
              <a:rPr lang="hu-HU" sz="1200" dirty="0" err="1" smtClean="0"/>
              <a:t>vicomte</a:t>
            </a:r>
            <a:r>
              <a:rPr lang="hu-HU" sz="1200" dirty="0" smtClean="0"/>
              <a:t>)</a:t>
            </a:r>
          </a:p>
          <a:p>
            <a:pPr lvl="1"/>
            <a:r>
              <a:rPr lang="hu-HU" sz="1600" dirty="0" smtClean="0"/>
              <a:t>Nagyurak kísérete</a:t>
            </a:r>
          </a:p>
          <a:p>
            <a:pPr lvl="2"/>
            <a:r>
              <a:rPr lang="hu-HU" sz="1400" dirty="0" smtClean="0"/>
              <a:t>Familiáris harcosok (</a:t>
            </a:r>
            <a:r>
              <a:rPr lang="hu-HU" sz="1400" dirty="0" err="1" smtClean="0"/>
              <a:t>gasindus</a:t>
            </a:r>
            <a:r>
              <a:rPr lang="hu-HU" sz="1400" dirty="0" smtClean="0"/>
              <a:t>)</a:t>
            </a:r>
          </a:p>
          <a:p>
            <a:pPr lvl="2"/>
            <a:r>
              <a:rPr lang="hu-HU" sz="1400" dirty="0" smtClean="0"/>
              <a:t>Rövid időn belül hűbéres (</a:t>
            </a:r>
            <a:r>
              <a:rPr lang="hu-HU" sz="1400" dirty="0" err="1" smtClean="0"/>
              <a:t>vassus</a:t>
            </a:r>
            <a:r>
              <a:rPr lang="hu-HU" sz="1400" dirty="0" smtClean="0"/>
              <a:t>, </a:t>
            </a:r>
            <a:r>
              <a:rPr lang="hu-HU" sz="1400" dirty="0" err="1" smtClean="0"/>
              <a:t>vassallus</a:t>
            </a:r>
            <a:r>
              <a:rPr lang="hu-HU" sz="1400" dirty="0" smtClean="0"/>
              <a:t>)</a:t>
            </a:r>
            <a:endParaRPr lang="hu-HU" sz="1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dirty="0" smtClean="0"/>
              <a:t>                        Hűbériség</a:t>
            </a:r>
            <a:endParaRPr lang="hu-HU" sz="2800" dirty="0"/>
          </a:p>
        </p:txBody>
      </p:sp>
      <p:pic>
        <p:nvPicPr>
          <p:cNvPr id="5" name="Kép 4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Roland hűbéresk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292895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43438" y="1481138"/>
            <a:ext cx="4043362" cy="4525962"/>
          </a:xfrm>
        </p:spPr>
        <p:txBody>
          <a:bodyPr/>
          <a:lstStyle/>
          <a:p>
            <a:r>
              <a:rPr lang="hu-HU" sz="2400" dirty="0" smtClean="0"/>
              <a:t>Három aktusból áll:</a:t>
            </a:r>
          </a:p>
          <a:p>
            <a:pPr lvl="1"/>
            <a:r>
              <a:rPr lang="hu-HU" sz="1800" dirty="0" err="1" smtClean="0"/>
              <a:t>Homagium</a:t>
            </a:r>
            <a:r>
              <a:rPr lang="hu-HU" sz="1800" dirty="0" smtClean="0"/>
              <a:t> (hűbéreskü, alávetés kifejezése)</a:t>
            </a:r>
          </a:p>
          <a:p>
            <a:pPr lvl="1"/>
            <a:r>
              <a:rPr lang="hu-HU" sz="1800" dirty="0" smtClean="0"/>
              <a:t>Fidelitas (hűségeskü)</a:t>
            </a:r>
          </a:p>
          <a:p>
            <a:pPr lvl="1"/>
            <a:r>
              <a:rPr lang="hu-HU" sz="1800" dirty="0" err="1" smtClean="0"/>
              <a:t>Investitura</a:t>
            </a:r>
            <a:r>
              <a:rPr lang="hu-HU" sz="1800" dirty="0" smtClean="0"/>
              <a:t> (hűbérbirtokba való bevezetés)</a:t>
            </a:r>
          </a:p>
          <a:p>
            <a:r>
              <a:rPr lang="hu-HU" sz="2400" dirty="0" smtClean="0"/>
              <a:t>Kezdetben nem örökölhető/örökíthető</a:t>
            </a:r>
          </a:p>
          <a:p>
            <a:r>
              <a:rPr lang="hu-HU" sz="2400" dirty="0" err="1" smtClean="0"/>
              <a:t>Ligantia</a:t>
            </a:r>
            <a:r>
              <a:rPr lang="hu-HU" sz="2400" dirty="0" smtClean="0"/>
              <a:t> elve</a:t>
            </a:r>
          </a:p>
          <a:p>
            <a:r>
              <a:rPr lang="fi-FI" sz="2400" i="1" dirty="0" smtClean="0"/>
              <a:t>Homo vasalli mei non est vasallus meus</a:t>
            </a:r>
            <a:endParaRPr lang="hu-HU" sz="2400" dirty="0" smtClean="0"/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Hűbérviszony alapítása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űbéri lá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26"/>
            <a:ext cx="421484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214810" y="1481138"/>
            <a:ext cx="4471990" cy="4525962"/>
          </a:xfrm>
        </p:spPr>
        <p:txBody>
          <a:bodyPr/>
          <a:lstStyle/>
          <a:p>
            <a:r>
              <a:rPr lang="hu-HU" sz="1400" dirty="0" smtClean="0"/>
              <a:t>Állami hivatalokat beépítette a hűbéri láncba</a:t>
            </a:r>
          </a:p>
          <a:p>
            <a:r>
              <a:rPr lang="hu-HU" sz="1400" dirty="0" smtClean="0"/>
              <a:t>Grófságok (</a:t>
            </a:r>
            <a:r>
              <a:rPr lang="hu-HU" sz="1400" dirty="0" err="1" smtClean="0"/>
              <a:t>comes</a:t>
            </a:r>
            <a:r>
              <a:rPr lang="hu-HU" sz="1400" dirty="0" smtClean="0"/>
              <a:t>) legfőbb hűbéresek feladataik:</a:t>
            </a:r>
          </a:p>
          <a:p>
            <a:pPr lvl="1"/>
            <a:r>
              <a:rPr lang="hu-HU" sz="1000" dirty="0" smtClean="0"/>
              <a:t>Király hatalmának képviselője</a:t>
            </a:r>
          </a:p>
          <a:p>
            <a:pPr lvl="1"/>
            <a:r>
              <a:rPr lang="hu-HU" sz="1000" dirty="0" smtClean="0"/>
              <a:t>Grófság haderejének </a:t>
            </a:r>
            <a:r>
              <a:rPr lang="hu-HU" sz="1000" dirty="0" err="1" smtClean="0"/>
              <a:t>mozgosítása</a:t>
            </a:r>
            <a:endParaRPr lang="hu-HU" sz="1000" dirty="0" smtClean="0"/>
          </a:p>
          <a:p>
            <a:pPr lvl="1"/>
            <a:r>
              <a:rPr lang="hu-HU" sz="1000" dirty="0" smtClean="0"/>
              <a:t>Legfőbb bíró</a:t>
            </a:r>
          </a:p>
          <a:p>
            <a:pPr lvl="1"/>
            <a:r>
              <a:rPr lang="hu-HU" sz="1000" dirty="0" smtClean="0"/>
              <a:t>Jövedelem behajtása</a:t>
            </a:r>
          </a:p>
          <a:p>
            <a:r>
              <a:rPr lang="hu-HU" sz="1400" dirty="0" smtClean="0"/>
              <a:t>Őrgrófságok (mark)</a:t>
            </a:r>
          </a:p>
          <a:p>
            <a:r>
              <a:rPr lang="hu-HU" sz="1400" dirty="0" smtClean="0"/>
              <a:t>Királyi küldöttek (</a:t>
            </a:r>
            <a:r>
              <a:rPr lang="hu-HU" sz="1400" dirty="0" err="1" smtClean="0"/>
              <a:t>missi</a:t>
            </a:r>
            <a:r>
              <a:rPr lang="hu-HU" sz="1400" dirty="0" smtClean="0"/>
              <a:t> </a:t>
            </a:r>
            <a:r>
              <a:rPr lang="hu-HU" sz="1400" dirty="0" err="1" smtClean="0"/>
              <a:t>dominici</a:t>
            </a:r>
            <a:r>
              <a:rPr lang="hu-HU" sz="1400" dirty="0" smtClean="0"/>
              <a:t>) (egyházi, világi)</a:t>
            </a:r>
          </a:p>
          <a:p>
            <a:r>
              <a:rPr lang="hu-HU" sz="1400" dirty="0" smtClean="0"/>
              <a:t>Birodalmi gyűlés</a:t>
            </a:r>
          </a:p>
          <a:p>
            <a:r>
              <a:rPr lang="hu-HU" sz="1400" dirty="0" smtClean="0"/>
              <a:t>Udvari hivatalnokok:</a:t>
            </a:r>
          </a:p>
          <a:p>
            <a:pPr lvl="1"/>
            <a:r>
              <a:rPr lang="hu-HU" sz="1000" dirty="0" smtClean="0"/>
              <a:t>Kancellária (</a:t>
            </a:r>
            <a:r>
              <a:rPr lang="hu-HU" sz="1000" dirty="0" err="1" smtClean="0"/>
              <a:t>capitulárék</a:t>
            </a:r>
            <a:r>
              <a:rPr lang="hu-HU" sz="1000" dirty="0" smtClean="0"/>
              <a:t>  kiadása)</a:t>
            </a:r>
          </a:p>
          <a:p>
            <a:pPr lvl="1"/>
            <a:r>
              <a:rPr lang="hu-HU" sz="1000" dirty="0" smtClean="0"/>
              <a:t>Kamarás</a:t>
            </a:r>
          </a:p>
          <a:p>
            <a:r>
              <a:rPr lang="hu-HU" sz="1400" dirty="0" smtClean="0"/>
              <a:t>Törvénykezést a birodalmi ítélőszék végezte</a:t>
            </a:r>
          </a:p>
          <a:p>
            <a:r>
              <a:rPr lang="hu-HU" sz="1400" dirty="0" smtClean="0"/>
              <a:t>Korlátlanul gyakorolta az invesztitúra jogát</a:t>
            </a:r>
          </a:p>
          <a:p>
            <a:pPr lvl="1">
              <a:buNone/>
            </a:pPr>
            <a:r>
              <a:rPr lang="hu-HU" sz="1000" dirty="0" smtClean="0"/>
              <a:t> </a:t>
            </a:r>
          </a:p>
          <a:p>
            <a:endParaRPr lang="hu-HU" sz="1400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Államszervezet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frank_birodal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364333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00562" y="1481138"/>
            <a:ext cx="4186238" cy="4525962"/>
          </a:xfrm>
        </p:spPr>
        <p:txBody>
          <a:bodyPr/>
          <a:lstStyle/>
          <a:p>
            <a:r>
              <a:rPr lang="hu-HU" sz="2400" dirty="0" smtClean="0"/>
              <a:t>Jámbor Lajos (814-840)</a:t>
            </a:r>
          </a:p>
          <a:p>
            <a:r>
              <a:rPr lang="hu-HU" sz="2400" dirty="0" smtClean="0"/>
              <a:t>843 verduni szerződés</a:t>
            </a:r>
          </a:p>
          <a:p>
            <a:pPr lvl="1"/>
            <a:r>
              <a:rPr lang="hu-HU" sz="2000" dirty="0" smtClean="0"/>
              <a:t>Kopasz Károly</a:t>
            </a:r>
          </a:p>
          <a:p>
            <a:pPr lvl="1"/>
            <a:r>
              <a:rPr lang="hu-HU" sz="2000" dirty="0" err="1" smtClean="0"/>
              <a:t>Lothar</a:t>
            </a:r>
            <a:endParaRPr lang="hu-HU" sz="2000" dirty="0" smtClean="0"/>
          </a:p>
          <a:p>
            <a:pPr lvl="1"/>
            <a:r>
              <a:rPr lang="hu-HU" sz="2000" dirty="0" smtClean="0"/>
              <a:t>Német Lajos</a:t>
            </a:r>
          </a:p>
          <a:p>
            <a:r>
              <a:rPr lang="hu-HU" sz="2400" dirty="0" smtClean="0"/>
              <a:t>855 </a:t>
            </a:r>
            <a:r>
              <a:rPr lang="hu-HU" sz="2400" dirty="0" err="1" smtClean="0"/>
              <a:t>Lothar</a:t>
            </a:r>
            <a:r>
              <a:rPr lang="hu-HU" sz="2400" dirty="0" smtClean="0"/>
              <a:t> halála</a:t>
            </a:r>
          </a:p>
          <a:p>
            <a:r>
              <a:rPr lang="hu-HU" sz="2400" dirty="0" smtClean="0"/>
              <a:t>Keleti frank uralkodóé a császári korona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Nagy Károly utódai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320px-Verdun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643050"/>
            <a:ext cx="400052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929190" y="1481138"/>
            <a:ext cx="3757610" cy="4525962"/>
          </a:xfrm>
        </p:spPr>
        <p:txBody>
          <a:bodyPr/>
          <a:lstStyle/>
          <a:p>
            <a:r>
              <a:rPr lang="hu-HU" sz="2000" b="1" dirty="0" smtClean="0"/>
              <a:t>Nyugati frank állam</a:t>
            </a:r>
          </a:p>
          <a:p>
            <a:pPr lvl="1"/>
            <a:r>
              <a:rPr lang="hu-HU" sz="1800" dirty="0" smtClean="0"/>
              <a:t>Viking kalandozások</a:t>
            </a:r>
          </a:p>
          <a:p>
            <a:pPr lvl="1"/>
            <a:r>
              <a:rPr lang="hu-HU" sz="1800" dirty="0" smtClean="0"/>
              <a:t>987 V. Lajos halála</a:t>
            </a:r>
          </a:p>
          <a:p>
            <a:pPr lvl="1"/>
            <a:r>
              <a:rPr lang="hu-HU" sz="1800" dirty="0" err="1" smtClean="0"/>
              <a:t>Capet</a:t>
            </a:r>
            <a:r>
              <a:rPr lang="hu-HU" sz="1800" dirty="0" smtClean="0"/>
              <a:t> Hugó hatalomra jutása (</a:t>
            </a:r>
            <a:r>
              <a:rPr lang="hu-HU" sz="1800" dirty="0" err="1" smtClean="0"/>
              <a:t>Ile</a:t>
            </a:r>
            <a:r>
              <a:rPr lang="hu-HU" sz="1800" dirty="0" smtClean="0"/>
              <a:t> de France)</a:t>
            </a:r>
          </a:p>
          <a:p>
            <a:pPr lvl="1"/>
            <a:r>
              <a:rPr lang="hu-HU" sz="1800" dirty="0" smtClean="0"/>
              <a:t>Fülöp Ágost (1179- 1223)</a:t>
            </a:r>
          </a:p>
          <a:p>
            <a:pPr lvl="1"/>
            <a:r>
              <a:rPr lang="hu-HU" sz="1800" dirty="0" smtClean="0"/>
              <a:t>IX. Szent Lajos (1226-1270)</a:t>
            </a:r>
          </a:p>
          <a:p>
            <a:pPr lvl="1"/>
            <a:r>
              <a:rPr lang="hu-HU" sz="1800" dirty="0" smtClean="0"/>
              <a:t>IV. Szép Fülöp (1286-1314)</a:t>
            </a:r>
          </a:p>
          <a:p>
            <a:pPr lvl="1"/>
            <a:r>
              <a:rPr lang="hu-HU" sz="1800" dirty="0" smtClean="0"/>
              <a:t>XI. Lajos (1461-1483)</a:t>
            </a:r>
          </a:p>
          <a:p>
            <a:pPr lvl="1"/>
            <a:endParaRPr lang="hu-HU" sz="1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Utódállamok I. 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10sz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1802" y="273050"/>
            <a:ext cx="5614998" cy="1143000"/>
          </a:xfrm>
        </p:spPr>
        <p:txBody>
          <a:bodyPr/>
          <a:lstStyle/>
          <a:p>
            <a:pPr algn="r"/>
            <a:r>
              <a:rPr lang="hu-HU" dirty="0" smtClean="0"/>
              <a:t>Utódállamok </a:t>
            </a:r>
            <a:r>
              <a:rPr lang="hu-HU" dirty="0" smtClean="0"/>
              <a:t>II.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071934" y="1142984"/>
            <a:ext cx="4614867" cy="5500726"/>
          </a:xfrm>
        </p:spPr>
        <p:txBody>
          <a:bodyPr/>
          <a:lstStyle/>
          <a:p>
            <a:r>
              <a:rPr lang="hu-HU" sz="2000" b="1" dirty="0" smtClean="0"/>
              <a:t>Keleti frank állam</a:t>
            </a:r>
          </a:p>
          <a:p>
            <a:pPr lvl="1"/>
            <a:r>
              <a:rPr lang="hu-HU" sz="1600" dirty="0" smtClean="0"/>
              <a:t>Magyar kalandozások (900-955)</a:t>
            </a:r>
          </a:p>
          <a:p>
            <a:pPr lvl="1"/>
            <a:r>
              <a:rPr lang="hu-HU" sz="1600" dirty="0" smtClean="0"/>
              <a:t>919 Madarász Henriket királynak választják</a:t>
            </a:r>
          </a:p>
          <a:p>
            <a:pPr lvl="1"/>
            <a:r>
              <a:rPr lang="hu-HU" sz="1600" dirty="0" smtClean="0"/>
              <a:t>I. Ottó legyőzi II. Berengárt XII. János ezért német-római császárrá </a:t>
            </a:r>
            <a:r>
              <a:rPr lang="hu-HU" sz="1600" dirty="0" smtClean="0"/>
              <a:t>koronázza</a:t>
            </a:r>
          </a:p>
          <a:p>
            <a:pPr lvl="1"/>
            <a:r>
              <a:rPr lang="hu-HU" sz="1600" dirty="0" smtClean="0"/>
              <a:t>XI. század Európa legjelentősebb </a:t>
            </a:r>
          </a:p>
          <a:p>
            <a:pPr lvl="2"/>
            <a:r>
              <a:rPr lang="hu-HU" sz="1600" dirty="0" smtClean="0"/>
              <a:t>császár hatalmának alapjai:</a:t>
            </a:r>
          </a:p>
          <a:p>
            <a:pPr lvl="3"/>
            <a:r>
              <a:rPr lang="hu-HU" sz="1400" dirty="0" smtClean="0"/>
              <a:t>saját földbirtokok</a:t>
            </a:r>
          </a:p>
          <a:p>
            <a:pPr lvl="3"/>
            <a:r>
              <a:rPr lang="hu-HU" sz="1400" dirty="0" smtClean="0"/>
              <a:t>egyházi hűbérek </a:t>
            </a:r>
            <a:r>
              <a:rPr lang="hu-HU" sz="1400" dirty="0" smtClean="0">
                <a:sym typeface="Wingdings" pitchFamily="2" charset="2"/>
              </a:rPr>
              <a:t> invesztitúra jogot mindenhol a császárok gyakorolták</a:t>
            </a:r>
          </a:p>
          <a:p>
            <a:pPr lvl="3"/>
            <a:r>
              <a:rPr lang="hu-HU" dirty="0" smtClean="0">
                <a:sym typeface="Wingdings" pitchFamily="2" charset="2"/>
              </a:rPr>
              <a:t>Cluny zsinat/reformok</a:t>
            </a:r>
          </a:p>
          <a:p>
            <a:pPr lvl="4"/>
            <a:r>
              <a:rPr lang="hu-HU" sz="1400" dirty="0" err="1" smtClean="0">
                <a:sym typeface="Wingdings" pitchFamily="2" charset="2"/>
              </a:rPr>
              <a:t>szimónia</a:t>
            </a:r>
            <a:r>
              <a:rPr lang="hu-HU" sz="1400" dirty="0" smtClean="0">
                <a:sym typeface="Wingdings" pitchFamily="2" charset="2"/>
              </a:rPr>
              <a:t> elvetése</a:t>
            </a:r>
          </a:p>
          <a:p>
            <a:pPr lvl="4"/>
            <a:r>
              <a:rPr lang="hu-HU" sz="1400" dirty="0" smtClean="0">
                <a:sym typeface="Wingdings" pitchFamily="2" charset="2"/>
              </a:rPr>
              <a:t>cölibátus</a:t>
            </a:r>
          </a:p>
          <a:p>
            <a:pPr lvl="2"/>
            <a:r>
              <a:rPr lang="hu-HU" sz="1600" dirty="0" smtClean="0">
                <a:sym typeface="Wingdings" pitchFamily="2" charset="2"/>
              </a:rPr>
              <a:t>invesztitúra harc</a:t>
            </a:r>
          </a:p>
          <a:p>
            <a:pPr lvl="3"/>
            <a:r>
              <a:rPr lang="hu-HU" sz="1400" dirty="0" smtClean="0">
                <a:sym typeface="Wingdings" pitchFamily="2" charset="2"/>
              </a:rPr>
              <a:t>egyház reform (1075)</a:t>
            </a:r>
          </a:p>
          <a:p>
            <a:pPr lvl="3"/>
            <a:r>
              <a:rPr lang="hu-HU" sz="1400" dirty="0" smtClean="0">
                <a:sym typeface="Wingdings" pitchFamily="2" charset="2"/>
              </a:rPr>
              <a:t>Canossa-járás (1077)</a:t>
            </a:r>
          </a:p>
          <a:p>
            <a:pPr lvl="3"/>
            <a:r>
              <a:rPr lang="hu-HU" sz="1400" dirty="0" err="1" smtClean="0">
                <a:sym typeface="Wingdings" pitchFamily="2" charset="2"/>
              </a:rPr>
              <a:t>Wormsi</a:t>
            </a:r>
            <a:r>
              <a:rPr lang="hu-HU" sz="1400" dirty="0" smtClean="0">
                <a:sym typeface="Wingdings" pitchFamily="2" charset="2"/>
              </a:rPr>
              <a:t> konkordátum (1122)</a:t>
            </a:r>
          </a:p>
          <a:p>
            <a:pPr lvl="1"/>
            <a:r>
              <a:rPr lang="hu-HU" sz="1600" dirty="0" smtClean="0">
                <a:sym typeface="Wingdings" pitchFamily="2" charset="2"/>
              </a:rPr>
              <a:t>német aranybulla (1356)</a:t>
            </a:r>
          </a:p>
          <a:p>
            <a:pPr lvl="3"/>
            <a:endParaRPr lang="hu-HU" sz="1000" dirty="0" smtClean="0"/>
          </a:p>
          <a:p>
            <a:endParaRPr lang="hu-HU" dirty="0"/>
          </a:p>
        </p:txBody>
      </p:sp>
      <p:pic>
        <p:nvPicPr>
          <p:cNvPr id="7" name="Tartalom helye 6" descr="10sz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1000108"/>
            <a:ext cx="4000496" cy="5643602"/>
          </a:xfrm>
          <a:prstGeom prst="rect">
            <a:avLst/>
          </a:prstGeom>
        </p:spPr>
      </p:pic>
      <p:pic>
        <p:nvPicPr>
          <p:cNvPr id="8" name="Kép 7" descr="saroklog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hu-HU" dirty="0" smtClean="0"/>
              <a:t>Gazdasági és társadalmi hanyatlás: 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Belső kereskedelem jelentősége csökkent 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Munkaerőhiány 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Nemesfém kiáramlása</a:t>
            </a:r>
          </a:p>
          <a:p>
            <a:pPr lvl="2">
              <a:buFont typeface="Wingdings" pitchFamily="2" charset="2"/>
              <a:buChar char="q"/>
            </a:pPr>
            <a:r>
              <a:rPr lang="hu-HU" dirty="0" smtClean="0"/>
              <a:t>Városi élet hanyatlása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Római Birodalom bukása I.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Nagy Alfréd (868-899)</a:t>
            </a:r>
          </a:p>
          <a:p>
            <a:r>
              <a:rPr lang="hu-HU" sz="2400" dirty="0" err="1" smtClean="0"/>
              <a:t>Aethelstan</a:t>
            </a:r>
            <a:r>
              <a:rPr lang="hu-HU" sz="2400" dirty="0" smtClean="0"/>
              <a:t> (897-939)</a:t>
            </a:r>
          </a:p>
          <a:p>
            <a:pPr lvl="1"/>
            <a:r>
              <a:rPr lang="hu-HU" sz="1800" dirty="0" smtClean="0"/>
              <a:t>„Ünnepelt </a:t>
            </a:r>
            <a:r>
              <a:rPr lang="hu-HU" sz="1800" dirty="0" smtClean="0"/>
              <a:t>király, az Isten kegyelméből uralta egész Angliát, amelyen előtte sok király </a:t>
            </a:r>
            <a:r>
              <a:rPr lang="hu-HU" sz="1800" dirty="0" smtClean="0"/>
              <a:t>osztozott”</a:t>
            </a:r>
          </a:p>
          <a:p>
            <a:r>
              <a:rPr lang="hu-HU" sz="2400" dirty="0" err="1" smtClean="0"/>
              <a:t>Hestings</a:t>
            </a:r>
            <a:r>
              <a:rPr lang="hu-HU" sz="2400" dirty="0" smtClean="0"/>
              <a:t> (1066)</a:t>
            </a:r>
          </a:p>
          <a:p>
            <a:pPr lvl="1"/>
            <a:r>
              <a:rPr lang="hu-HU" dirty="0" smtClean="0"/>
              <a:t>Hitvalló Eduard</a:t>
            </a:r>
          </a:p>
          <a:p>
            <a:pPr lvl="1"/>
            <a:r>
              <a:rPr lang="hu-HU" dirty="0" smtClean="0"/>
              <a:t>Harold</a:t>
            </a:r>
          </a:p>
          <a:p>
            <a:r>
              <a:rPr lang="hu-HU" sz="2400" dirty="0" smtClean="0"/>
              <a:t>I. (Hódító) Vilmos</a:t>
            </a:r>
          </a:p>
          <a:p>
            <a:pPr lvl="2"/>
            <a:r>
              <a:rPr lang="hu-HU" dirty="0" err="1" smtClean="0"/>
              <a:t>Salisbury-eskű</a:t>
            </a:r>
            <a:r>
              <a:rPr lang="hu-HU" dirty="0" smtClean="0"/>
              <a:t> (1085)</a:t>
            </a:r>
          </a:p>
          <a:p>
            <a:pPr lvl="2"/>
            <a:r>
              <a:rPr lang="hu-HU" dirty="0" err="1" smtClean="0"/>
              <a:t>Domesday</a:t>
            </a:r>
            <a:r>
              <a:rPr lang="hu-HU" dirty="0" smtClean="0"/>
              <a:t> </a:t>
            </a:r>
            <a:r>
              <a:rPr lang="hu-HU" dirty="0" err="1" smtClean="0"/>
              <a:t>Book</a:t>
            </a:r>
            <a:r>
              <a:rPr lang="hu-HU" dirty="0" smtClean="0"/>
              <a:t> (1086)</a:t>
            </a:r>
          </a:p>
          <a:p>
            <a:r>
              <a:rPr lang="hu-HU" sz="2400" dirty="0" err="1" smtClean="0"/>
              <a:t>Plantagenet-ház</a:t>
            </a:r>
            <a:r>
              <a:rPr lang="hu-HU" sz="2400" dirty="0" smtClean="0"/>
              <a:t> hatalomra jutása</a:t>
            </a:r>
          </a:p>
          <a:p>
            <a:r>
              <a:rPr lang="hu-HU" sz="2400" dirty="0" smtClean="0"/>
              <a:t>Magna Charta </a:t>
            </a:r>
            <a:r>
              <a:rPr lang="hu-HU" sz="2400" dirty="0" err="1" smtClean="0"/>
              <a:t>Libertatum</a:t>
            </a:r>
            <a:r>
              <a:rPr lang="hu-HU" sz="2400" dirty="0" smtClean="0"/>
              <a:t> (1215)</a:t>
            </a:r>
            <a:endParaRPr lang="hu-HU" sz="2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Anglia	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hu-HU" sz="3200" b="1" dirty="0" smtClean="0"/>
              <a:t>Népvándorlás</a:t>
            </a:r>
          </a:p>
          <a:p>
            <a:pPr>
              <a:buFont typeface="Wingdings" pitchFamily="2" charset="2"/>
              <a:buChar char="q"/>
            </a:pPr>
            <a:r>
              <a:rPr lang="hu-HU" sz="2800" b="1" i="1" dirty="0" smtClean="0"/>
              <a:t>Iránya, okai: </a:t>
            </a:r>
          </a:p>
          <a:p>
            <a:pPr lvl="2">
              <a:buFont typeface="Wingdings" pitchFamily="2" charset="2"/>
              <a:buChar char="q"/>
            </a:pPr>
            <a:r>
              <a:rPr lang="hu-HU" sz="2400" dirty="0" smtClean="0"/>
              <a:t>Kelet-nyugat </a:t>
            </a:r>
          </a:p>
          <a:p>
            <a:pPr lvl="3">
              <a:buFont typeface="Wingdings" pitchFamily="2" charset="2"/>
              <a:buChar char="q"/>
            </a:pPr>
            <a:r>
              <a:rPr lang="hu-HU" sz="1800" dirty="0" smtClean="0"/>
              <a:t>Belső-Ázsia éghajlatának változása</a:t>
            </a:r>
          </a:p>
          <a:p>
            <a:pPr lvl="3">
              <a:buFont typeface="Wingdings" pitchFamily="2" charset="2"/>
              <a:buChar char="q"/>
            </a:pPr>
            <a:r>
              <a:rPr lang="hu-HU" sz="1800" dirty="0" smtClean="0"/>
              <a:t>Han-dinasztia támadó hadjáratai</a:t>
            </a:r>
          </a:p>
          <a:p>
            <a:pPr lvl="2">
              <a:buFont typeface="Wingdings" pitchFamily="2" charset="2"/>
              <a:buChar char="q"/>
            </a:pPr>
            <a:r>
              <a:rPr lang="hu-HU" sz="2400" dirty="0" smtClean="0"/>
              <a:t>Észak-dél</a:t>
            </a:r>
          </a:p>
          <a:p>
            <a:pPr lvl="3">
              <a:buFont typeface="Wingdings" pitchFamily="2" charset="2"/>
              <a:buChar char="q"/>
            </a:pPr>
            <a:r>
              <a:rPr lang="hu-HU" sz="1800" dirty="0" smtClean="0"/>
              <a:t>Művelhetőbb földek</a:t>
            </a:r>
          </a:p>
          <a:p>
            <a:pPr lvl="3">
              <a:buFont typeface="Wingdings" pitchFamily="2" charset="2"/>
              <a:buChar char="q"/>
            </a:pPr>
            <a:r>
              <a:rPr lang="hu-HU" sz="1800" dirty="0" smtClean="0"/>
              <a:t>Törzsszövetségek kialakulása</a:t>
            </a:r>
          </a:p>
          <a:p>
            <a:pPr lvl="2">
              <a:buFont typeface="Wingdings" pitchFamily="2" charset="2"/>
              <a:buChar char="q"/>
            </a:pPr>
            <a:endParaRPr lang="hu-HU" sz="1600" dirty="0" smtClean="0"/>
          </a:p>
          <a:p>
            <a:pPr lvl="2">
              <a:buFont typeface="Wingdings" pitchFamily="2" charset="2"/>
              <a:buChar char="q"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Font typeface="Wingdings" pitchFamily="2" charset="2"/>
              <a:buChar char="q"/>
            </a:pPr>
            <a:endParaRPr lang="hu-HU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Római Birodalom bukása II.</a:t>
            </a:r>
            <a:endParaRPr lang="hu-HU" dirty="0"/>
          </a:p>
        </p:txBody>
      </p:sp>
      <p:pic>
        <p:nvPicPr>
          <p:cNvPr id="5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u-HU" sz="2400" b="1" i="1" dirty="0" smtClean="0"/>
              <a:t>Birodalom végnapjai: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395 Nyugat- és Kelet Római Birodalom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405 több százezer osztrogót árasztja el Itáliát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406 alánok, burgundok, vandálok, svédek keltek át a befagyott Rajnán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410 nyugati-gótok kifosztották Rómát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Rajna mellett a burgundok államot alapítanak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Vandálok 429-ben megszállták Karthágót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420 Hunok megjelenése 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451 Hunok legyőzése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455 vandálok feldúlják Rómát</a:t>
            </a:r>
          </a:p>
          <a:p>
            <a:pPr lvl="2">
              <a:buFont typeface="Wingdings" pitchFamily="2" charset="2"/>
              <a:buChar char="q"/>
            </a:pPr>
            <a:r>
              <a:rPr lang="hu-HU" sz="1800" dirty="0" smtClean="0"/>
              <a:t>476 NYUGAT-RÓMAI BIRODALOM BUKÁSA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Római Birodalom bukása III.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népvándorlás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81138"/>
            <a:ext cx="8501122" cy="5091134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Népvándorlás</a:t>
            </a:r>
            <a:endParaRPr lang="hu-HU" dirty="0"/>
          </a:p>
        </p:txBody>
      </p:sp>
      <p:pic>
        <p:nvPicPr>
          <p:cNvPr id="5" name="Kép 3" descr="saroklog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b="1" dirty="0" smtClean="0"/>
              <a:t>Keleti gót királyság</a:t>
            </a:r>
          </a:p>
          <a:p>
            <a:pPr lvl="1"/>
            <a:r>
              <a:rPr lang="hu-HU" sz="1800" dirty="0" smtClean="0"/>
              <a:t>487 lerohanták Itáliát</a:t>
            </a:r>
          </a:p>
          <a:p>
            <a:pPr lvl="1"/>
            <a:r>
              <a:rPr lang="hu-HU" sz="1800" dirty="0" smtClean="0"/>
              <a:t>490 Theodorik seregei beveszik Ravenna-t</a:t>
            </a:r>
          </a:p>
          <a:p>
            <a:pPr lvl="1"/>
            <a:r>
              <a:rPr lang="hu-HU" sz="1800" dirty="0" smtClean="0"/>
              <a:t>Római típusú kormányzás</a:t>
            </a:r>
          </a:p>
          <a:p>
            <a:pPr lvl="2"/>
            <a:r>
              <a:rPr lang="hu-HU" sz="1800" dirty="0" smtClean="0"/>
              <a:t>Rómaiak a római jog szerint</a:t>
            </a:r>
          </a:p>
          <a:p>
            <a:pPr lvl="2"/>
            <a:r>
              <a:rPr lang="hu-HU" sz="1800" dirty="0" smtClean="0"/>
              <a:t>Gótok a gót jog szerint</a:t>
            </a:r>
          </a:p>
          <a:p>
            <a:pPr lvl="1"/>
            <a:r>
              <a:rPr lang="hu-HU" sz="1800" dirty="0" smtClean="0"/>
              <a:t>535-555 Iustinianus seregei elfoglalják Italiát</a:t>
            </a:r>
          </a:p>
          <a:p>
            <a:r>
              <a:rPr lang="hu-HU" sz="1800" b="1" dirty="0" smtClean="0"/>
              <a:t>Langobard király</a:t>
            </a:r>
          </a:p>
          <a:p>
            <a:pPr lvl="1"/>
            <a:r>
              <a:rPr lang="hu-HU" sz="1800" dirty="0" smtClean="0"/>
              <a:t>568 megjelentek Italia földjén</a:t>
            </a:r>
          </a:p>
          <a:p>
            <a:pPr lvl="1"/>
            <a:r>
              <a:rPr lang="hu-HU" sz="1800" dirty="0" smtClean="0"/>
              <a:t>7. század eleje Aribert király keresztény hitre tér</a:t>
            </a:r>
          </a:p>
          <a:p>
            <a:pPr lvl="1"/>
            <a:r>
              <a:rPr lang="hu-HU" sz="1800" dirty="0" smtClean="0"/>
              <a:t>643 Rothari királyi által kibocsátott jogforrás Edictus Rothari</a:t>
            </a:r>
          </a:p>
          <a:p>
            <a:pPr lvl="1"/>
            <a:r>
              <a:rPr lang="hu-HU" sz="1800" dirty="0" smtClean="0"/>
              <a:t>751 elfoglalják Ravenna-t Róma ellen fordulnak, Kis Pippin legyőzi seregüket</a:t>
            </a:r>
          </a:p>
          <a:p>
            <a:pPr lvl="1"/>
            <a:r>
              <a:rPr lang="hu-HU" sz="1800" dirty="0" smtClean="0"/>
              <a:t>773-74 Nagy Károly megsemmisíti királyságukat</a:t>
            </a:r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Utódállamok I. 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b="1" dirty="0" smtClean="0"/>
              <a:t>Vandál királyság</a:t>
            </a:r>
          </a:p>
          <a:p>
            <a:pPr lvl="1"/>
            <a:r>
              <a:rPr lang="hu-HU" sz="1800" dirty="0" smtClean="0"/>
              <a:t>429 Afrika provincia megszállása</a:t>
            </a:r>
          </a:p>
          <a:p>
            <a:pPr lvl="1"/>
            <a:r>
              <a:rPr lang="hu-HU" sz="1800" dirty="0" smtClean="0"/>
              <a:t>439 Karthágó </a:t>
            </a:r>
            <a:r>
              <a:rPr lang="hu-HU" sz="1800" dirty="0" err="1" smtClean="0"/>
              <a:t>elfogoglalása</a:t>
            </a:r>
            <a:endParaRPr lang="hu-HU" sz="1800" dirty="0" smtClean="0"/>
          </a:p>
          <a:p>
            <a:pPr lvl="1"/>
            <a:r>
              <a:rPr lang="hu-HU" sz="1800" dirty="0" smtClean="0"/>
              <a:t>534 </a:t>
            </a:r>
            <a:r>
              <a:rPr lang="hu-HU" sz="1800" dirty="0" err="1" smtClean="0"/>
              <a:t>Iustinianus</a:t>
            </a:r>
            <a:r>
              <a:rPr lang="hu-HU" sz="1800" dirty="0" smtClean="0"/>
              <a:t> hadai szétverik a vandál királyságot </a:t>
            </a:r>
          </a:p>
          <a:p>
            <a:r>
              <a:rPr lang="hu-HU" sz="1800" b="1" dirty="0" smtClean="0"/>
              <a:t>Burgund királyság</a:t>
            </a:r>
          </a:p>
          <a:p>
            <a:pPr lvl="1"/>
            <a:r>
              <a:rPr lang="hu-HU" sz="1800" dirty="0" smtClean="0"/>
              <a:t>5. században érkeztek Rajna vidékére</a:t>
            </a:r>
          </a:p>
          <a:p>
            <a:pPr lvl="1"/>
            <a:r>
              <a:rPr lang="hu-HU" sz="1800" dirty="0" smtClean="0"/>
              <a:t>6. században római intézményekre támaszkodva kormányoztak</a:t>
            </a:r>
          </a:p>
          <a:p>
            <a:pPr lvl="1"/>
            <a:r>
              <a:rPr lang="hu-HU" sz="1800" dirty="0" err="1" smtClean="0"/>
              <a:t>Gundobad</a:t>
            </a:r>
            <a:r>
              <a:rPr lang="hu-HU" sz="1800" dirty="0" smtClean="0"/>
              <a:t> burgund törvénykönyve a </a:t>
            </a:r>
            <a:r>
              <a:rPr lang="hu-HU" sz="1800" dirty="0" err="1" smtClean="0"/>
              <a:t>Lex</a:t>
            </a:r>
            <a:r>
              <a:rPr lang="hu-HU" sz="1800" dirty="0" smtClean="0"/>
              <a:t> </a:t>
            </a:r>
            <a:r>
              <a:rPr lang="hu-HU" sz="1800" dirty="0" err="1" smtClean="0"/>
              <a:t>Burgundiorum</a:t>
            </a:r>
            <a:endParaRPr lang="hu-HU" sz="1800" dirty="0" smtClean="0"/>
          </a:p>
          <a:p>
            <a:pPr lvl="1"/>
            <a:r>
              <a:rPr lang="hu-HU" sz="1800" dirty="0" smtClean="0"/>
              <a:t>534 frank állam elfoglalta</a:t>
            </a:r>
          </a:p>
          <a:p>
            <a:r>
              <a:rPr lang="hu-HU" sz="1800" b="1" dirty="0" smtClean="0"/>
              <a:t>Vizigót királyság</a:t>
            </a:r>
          </a:p>
          <a:p>
            <a:pPr lvl="1"/>
            <a:r>
              <a:rPr lang="hu-HU" sz="1400" dirty="0" smtClean="0"/>
              <a:t>419 Galliában telepedtek le</a:t>
            </a:r>
          </a:p>
          <a:p>
            <a:pPr lvl="1"/>
            <a:r>
              <a:rPr lang="hu-HU" sz="1400" dirty="0" smtClean="0"/>
              <a:t>6. században elözönlik Hispániát</a:t>
            </a:r>
          </a:p>
          <a:p>
            <a:pPr lvl="1"/>
            <a:r>
              <a:rPr lang="hu-HU" sz="1400" dirty="0" smtClean="0"/>
              <a:t>711 </a:t>
            </a:r>
            <a:r>
              <a:rPr lang="hu-HU" sz="1400" dirty="0" err="1" smtClean="0"/>
              <a:t>Tarik</a:t>
            </a:r>
            <a:r>
              <a:rPr lang="hu-HU" sz="1400" dirty="0" smtClean="0"/>
              <a:t> vezette Iszlám hadak elfoglalják a félszigetet felszámolva államukat</a:t>
            </a:r>
            <a:endParaRPr lang="hu-HU" sz="1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Utódállamok II.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Frank törzsek</a:t>
            </a:r>
            <a:endParaRPr lang="hu-HU" dirty="0"/>
          </a:p>
        </p:txBody>
      </p:sp>
      <p:pic>
        <p:nvPicPr>
          <p:cNvPr id="4" name="Kép 3" descr="saroklog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artalom helye 3" descr="meroving karoling 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1000108"/>
            <a:ext cx="914399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artalom helye 1"/>
          <p:cNvSpPr txBox="1">
            <a:spLocks/>
          </p:cNvSpPr>
          <p:nvPr/>
        </p:nvSpPr>
        <p:spPr bwMode="auto">
          <a:xfrm>
            <a:off x="457200" y="5000636"/>
            <a:ext cx="82296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Frank törzsek első említése a forrásokban: 3. század</a:t>
            </a:r>
          </a:p>
          <a:p>
            <a:pPr marL="365125" marR="0" lvl="0" indent="-255588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Két frank törzsszövetség: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szalik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(Gallia északi részén) és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ripuárik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(középső Rajna vidék)</a:t>
            </a:r>
          </a:p>
          <a:p>
            <a:pPr marL="365125" marR="0" lvl="0" indent="-255588" algn="ct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Száliak vezető szerepe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Meroving nemzedékből való Klodvig egyesíti a két törzset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hu-H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143372" y="1481138"/>
            <a:ext cx="4543428" cy="4525962"/>
          </a:xfrm>
        </p:spPr>
        <p:txBody>
          <a:bodyPr/>
          <a:lstStyle/>
          <a:p>
            <a:r>
              <a:rPr lang="hu-HU" sz="2400" dirty="0" smtClean="0"/>
              <a:t>Frank törzsek egyesítése</a:t>
            </a:r>
          </a:p>
          <a:p>
            <a:r>
              <a:rPr lang="hu-HU" sz="2400" dirty="0" smtClean="0"/>
              <a:t>Területi terjeszkedés:</a:t>
            </a:r>
          </a:p>
          <a:p>
            <a:pPr lvl="1"/>
            <a:r>
              <a:rPr lang="hu-HU" sz="1800" dirty="0" smtClean="0"/>
              <a:t>486 </a:t>
            </a:r>
            <a:r>
              <a:rPr lang="hu-HU" sz="1800" dirty="0" err="1" smtClean="0"/>
              <a:t>Sygarius</a:t>
            </a:r>
            <a:r>
              <a:rPr lang="hu-HU" sz="1800" dirty="0" smtClean="0"/>
              <a:t> feletti diadal </a:t>
            </a:r>
            <a:r>
              <a:rPr lang="hu-HU" sz="1800" dirty="0" err="1" smtClean="0"/>
              <a:t>Soissons-nál</a:t>
            </a:r>
            <a:endParaRPr lang="hu-HU" sz="1800" dirty="0" smtClean="0"/>
          </a:p>
          <a:p>
            <a:pPr lvl="1"/>
            <a:r>
              <a:rPr lang="hu-HU" sz="1800" dirty="0" smtClean="0"/>
              <a:t>500 körül döntő csapás </a:t>
            </a:r>
            <a:r>
              <a:rPr lang="hu-HU" sz="1800" dirty="0" err="1" smtClean="0"/>
              <a:t>alemannokra</a:t>
            </a:r>
            <a:endParaRPr lang="hu-HU" sz="1800" dirty="0" smtClean="0"/>
          </a:p>
          <a:p>
            <a:pPr lvl="1"/>
            <a:r>
              <a:rPr lang="hu-HU" sz="1800" dirty="0" err="1" smtClean="0"/>
              <a:t>burgundia</a:t>
            </a:r>
            <a:endParaRPr lang="hu-HU" sz="1800" dirty="0" smtClean="0"/>
          </a:p>
          <a:p>
            <a:pPr lvl="1"/>
            <a:r>
              <a:rPr lang="hu-HU" sz="1800" dirty="0" smtClean="0"/>
              <a:t>507 Poitiers mellett legyőzi a vizigótokat</a:t>
            </a:r>
          </a:p>
          <a:p>
            <a:r>
              <a:rPr lang="hu-HU" sz="2200" dirty="0" smtClean="0"/>
              <a:t>Felveszi a kereszténységet </a:t>
            </a:r>
          </a:p>
          <a:p>
            <a:r>
              <a:rPr lang="hu-HU" sz="2200" dirty="0" smtClean="0"/>
              <a:t>Katonai és bírói főhatalom megtartása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dirty="0" smtClean="0"/>
              <a:t>I. Klodvig (482-511)</a:t>
            </a:r>
            <a:endParaRPr lang="hu-HU" dirty="0"/>
          </a:p>
        </p:txBody>
      </p:sp>
      <p:pic>
        <p:nvPicPr>
          <p:cNvPr id="4" name="Tartalom helye 3" descr="Klodv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1571612"/>
            <a:ext cx="2928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3" descr="saroklog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2516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Egyéni 1. séma">
      <a:dk1>
        <a:srgbClr val="000000"/>
      </a:dk1>
      <a:lt1>
        <a:sysClr val="window" lastClr="FFFFFF"/>
      </a:lt1>
      <a:dk2>
        <a:srgbClr val="740000"/>
      </a:dk2>
      <a:lt2>
        <a:srgbClr val="FFCE5B"/>
      </a:lt2>
      <a:accent1>
        <a:srgbClr val="740000"/>
      </a:accent1>
      <a:accent2>
        <a:srgbClr val="FFCE5B"/>
      </a:accent2>
      <a:accent3>
        <a:srgbClr val="000000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85DFD0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yéni 1. séma">
    <a:dk1>
      <a:srgbClr val="000000"/>
    </a:dk1>
    <a:lt1>
      <a:sysClr val="window" lastClr="FFFFFF"/>
    </a:lt1>
    <a:dk2>
      <a:srgbClr val="740000"/>
    </a:dk2>
    <a:lt2>
      <a:srgbClr val="FFCE5B"/>
    </a:lt2>
    <a:accent1>
      <a:srgbClr val="740000"/>
    </a:accent1>
    <a:accent2>
      <a:srgbClr val="FFCE5B"/>
    </a:accent2>
    <a:accent3>
      <a:srgbClr val="000000"/>
    </a:accent3>
    <a:accent4>
      <a:srgbClr val="10CF9B"/>
    </a:accent4>
    <a:accent5>
      <a:srgbClr val="7CCA62"/>
    </a:accent5>
    <a:accent6>
      <a:srgbClr val="A5C249"/>
    </a:accent6>
    <a:hlink>
      <a:srgbClr val="0000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gyéni 1. séma">
    <a:dk1>
      <a:srgbClr val="000000"/>
    </a:dk1>
    <a:lt1>
      <a:sysClr val="window" lastClr="FFFFFF"/>
    </a:lt1>
    <a:dk2>
      <a:srgbClr val="740000"/>
    </a:dk2>
    <a:lt2>
      <a:srgbClr val="FFCE5B"/>
    </a:lt2>
    <a:accent1>
      <a:srgbClr val="740000"/>
    </a:accent1>
    <a:accent2>
      <a:srgbClr val="FFCE5B"/>
    </a:accent2>
    <a:accent3>
      <a:srgbClr val="000000"/>
    </a:accent3>
    <a:accent4>
      <a:srgbClr val="10CF9B"/>
    </a:accent4>
    <a:accent5>
      <a:srgbClr val="7CCA62"/>
    </a:accent5>
    <a:accent6>
      <a:srgbClr val="A5C249"/>
    </a:accent6>
    <a:hlink>
      <a:srgbClr val="0000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Egyéni 1. séma">
    <a:dk1>
      <a:srgbClr val="000000"/>
    </a:dk1>
    <a:lt1>
      <a:sysClr val="window" lastClr="FFFFFF"/>
    </a:lt1>
    <a:dk2>
      <a:srgbClr val="740000"/>
    </a:dk2>
    <a:lt2>
      <a:srgbClr val="FFCE5B"/>
    </a:lt2>
    <a:accent1>
      <a:srgbClr val="740000"/>
    </a:accent1>
    <a:accent2>
      <a:srgbClr val="FFCE5B"/>
    </a:accent2>
    <a:accent3>
      <a:srgbClr val="000000"/>
    </a:accent3>
    <a:accent4>
      <a:srgbClr val="10CF9B"/>
    </a:accent4>
    <a:accent5>
      <a:srgbClr val="7CCA62"/>
    </a:accent5>
    <a:accent6>
      <a:srgbClr val="A5C249"/>
    </a:accent6>
    <a:hlink>
      <a:srgbClr val="0000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Egyéni 1. séma">
    <a:dk1>
      <a:srgbClr val="000000"/>
    </a:dk1>
    <a:lt1>
      <a:sysClr val="window" lastClr="FFFFFF"/>
    </a:lt1>
    <a:dk2>
      <a:srgbClr val="740000"/>
    </a:dk2>
    <a:lt2>
      <a:srgbClr val="FFCE5B"/>
    </a:lt2>
    <a:accent1>
      <a:srgbClr val="740000"/>
    </a:accent1>
    <a:accent2>
      <a:srgbClr val="FFCE5B"/>
    </a:accent2>
    <a:accent3>
      <a:srgbClr val="000000"/>
    </a:accent3>
    <a:accent4>
      <a:srgbClr val="10CF9B"/>
    </a:accent4>
    <a:accent5>
      <a:srgbClr val="7CCA62"/>
    </a:accent5>
    <a:accent6>
      <a:srgbClr val="A5C249"/>
    </a:accent6>
    <a:hlink>
      <a:srgbClr val="0000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909</Words>
  <Application>Microsoft Office PowerPoint</Application>
  <PresentationFormat>Diavetítés a képernyőre (4:3 oldalarány)</PresentationFormat>
  <Paragraphs>188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Sétatér</vt:lpstr>
      <vt:lpstr>Római Birodalom bukása A birodalom utódállami Frank állam Hűbériség Karoling Birodalom és utódállamai</vt:lpstr>
      <vt:lpstr> Római Birodalom bukása I.</vt:lpstr>
      <vt:lpstr> Római Birodalom bukása II.</vt:lpstr>
      <vt:lpstr> Római Birodalom bukása III.</vt:lpstr>
      <vt:lpstr>Népvándorlás</vt:lpstr>
      <vt:lpstr>Utódállamok I. </vt:lpstr>
      <vt:lpstr>Utódállamok II.</vt:lpstr>
      <vt:lpstr>Frank törzsek</vt:lpstr>
      <vt:lpstr>I. Klodvig (482-511)</vt:lpstr>
      <vt:lpstr>Lex Salica</vt:lpstr>
      <vt:lpstr>Klodvig halála után</vt:lpstr>
      <vt:lpstr>Karoling-dinasztia </vt:lpstr>
      <vt:lpstr>Nagy Károly (768-814)</vt:lpstr>
      <vt:lpstr>                        Hűbériség</vt:lpstr>
      <vt:lpstr>Hűbérviszony alapítása</vt:lpstr>
      <vt:lpstr>Államszervezet</vt:lpstr>
      <vt:lpstr>Nagy Károly utódai</vt:lpstr>
      <vt:lpstr>Utódállamok I. </vt:lpstr>
      <vt:lpstr>Utódállamok II. </vt:lpstr>
      <vt:lpstr>Anglia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Barni</dc:creator>
  <cp:lastModifiedBy>KRone</cp:lastModifiedBy>
  <cp:revision>87</cp:revision>
  <dcterms:created xsi:type="dcterms:W3CDTF">2012-09-10T08:49:34Z</dcterms:created>
  <dcterms:modified xsi:type="dcterms:W3CDTF">2014-09-16T19:43:43Z</dcterms:modified>
</cp:coreProperties>
</file>